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453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690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36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381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26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0721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417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7628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93B70"/>
    <a:srgbClr val="343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3" autoAdjust="0"/>
    <p:restoredTop sz="94454" autoAdjust="0"/>
  </p:normalViewPr>
  <p:slideViewPr>
    <p:cSldViewPr snapToGrid="0">
      <p:cViewPr>
        <p:scale>
          <a:sx n="50" d="100"/>
          <a:sy n="50" d="100"/>
        </p:scale>
        <p:origin x="36" y="-2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3D634-33B9-4FF1-A41D-C51BB3075B3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BECE9-7B58-4F03-905E-B149BD19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BECE9-7B58-4F03-905E-B149BD1926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/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2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0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3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7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3.jpeg"/><Relationship Id="rId39" Type="http://schemas.openxmlformats.org/officeDocument/2006/relationships/image" Target="../media/image36.jpeg"/><Relationship Id="rId21" Type="http://schemas.openxmlformats.org/officeDocument/2006/relationships/image" Target="../media/image18.jpeg"/><Relationship Id="rId34" Type="http://schemas.openxmlformats.org/officeDocument/2006/relationships/image" Target="../media/image31.jpeg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5" Type="http://schemas.openxmlformats.org/officeDocument/2006/relationships/image" Target="../media/image22.jpeg"/><Relationship Id="rId33" Type="http://schemas.openxmlformats.org/officeDocument/2006/relationships/image" Target="../media/image30.jpeg"/><Relationship Id="rId38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g"/><Relationship Id="rId20" Type="http://schemas.openxmlformats.org/officeDocument/2006/relationships/image" Target="../media/image17.jpeg"/><Relationship Id="rId29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24" Type="http://schemas.openxmlformats.org/officeDocument/2006/relationships/image" Target="../media/image21.jpeg"/><Relationship Id="rId32" Type="http://schemas.openxmlformats.org/officeDocument/2006/relationships/image" Target="../media/image29.jpeg"/><Relationship Id="rId37" Type="http://schemas.openxmlformats.org/officeDocument/2006/relationships/image" Target="../media/image34.jpeg"/><Relationship Id="rId40" Type="http://schemas.openxmlformats.org/officeDocument/2006/relationships/image" Target="../media/image37.jpeg"/><Relationship Id="rId5" Type="http://schemas.openxmlformats.org/officeDocument/2006/relationships/image" Target="../media/image2.png"/><Relationship Id="rId15" Type="http://schemas.openxmlformats.org/officeDocument/2006/relationships/image" Target="../media/image12.jpeg"/><Relationship Id="rId23" Type="http://schemas.openxmlformats.org/officeDocument/2006/relationships/image" Target="../media/image20.jpeg"/><Relationship Id="rId28" Type="http://schemas.openxmlformats.org/officeDocument/2006/relationships/image" Target="../media/image25.jpeg"/><Relationship Id="rId36" Type="http://schemas.openxmlformats.org/officeDocument/2006/relationships/image" Target="../media/image33.jpeg"/><Relationship Id="rId10" Type="http://schemas.openxmlformats.org/officeDocument/2006/relationships/image" Target="../media/image7.jpeg"/><Relationship Id="rId19" Type="http://schemas.openxmlformats.org/officeDocument/2006/relationships/image" Target="../media/image16.jpeg"/><Relationship Id="rId31" Type="http://schemas.openxmlformats.org/officeDocument/2006/relationships/image" Target="../media/image28.jpeg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openxmlformats.org/officeDocument/2006/relationships/image" Target="../media/image19.jpeg"/><Relationship Id="rId27" Type="http://schemas.openxmlformats.org/officeDocument/2006/relationships/image" Target="../media/image24.jpeg"/><Relationship Id="rId30" Type="http://schemas.openxmlformats.org/officeDocument/2006/relationships/image" Target="../media/image27.jpeg"/><Relationship Id="rId35" Type="http://schemas.openxmlformats.org/officeDocument/2006/relationships/image" Target="../media/image32.jpeg"/><Relationship Id="rId8" Type="http://schemas.openxmlformats.org/officeDocument/2006/relationships/image" Target="../media/image5.jpe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4646295" y="4058154"/>
            <a:ext cx="15254607" cy="33127300"/>
          </a:xfrm>
          <a:prstGeom prst="rect">
            <a:avLst/>
          </a:prstGeom>
          <a:noFill/>
          <a:ln>
            <a:solidFill>
              <a:srgbClr val="343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810"/>
            <a:ext cx="30267275" cy="421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2672" y="-57591"/>
            <a:ext cx="11473037" cy="1024707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2021-2022</a:t>
            </a:r>
            <a:endParaRPr lang="en-US" sz="4400" b="1" dirty="0">
              <a:solidFill>
                <a:srgbClr val="493B7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Káº¿t quáº£ hÃ¬nh áº£nh cho huy hiá»u trÆ°á»ng giao thÃ´ng váº­n táº£i"/>
          <p:cNvSpPr>
            <a:spLocks noChangeAspect="1" noChangeArrowheads="1"/>
          </p:cNvSpPr>
          <p:nvPr/>
        </p:nvSpPr>
        <p:spPr bwMode="auto">
          <a:xfrm>
            <a:off x="50492298" y="23869949"/>
            <a:ext cx="4114032" cy="310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8" y="222943"/>
            <a:ext cx="9469838" cy="2111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9496" y="2454699"/>
            <a:ext cx="5322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4400" b="1" dirty="0">
              <a:solidFill>
                <a:srgbClr val="493B7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6026" y="818273"/>
            <a:ext cx="44135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86026" y="3110089"/>
            <a:ext cx="7253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924" y="4352329"/>
            <a:ext cx="14107318" cy="630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CỦA ĐỀ TÀI</a:t>
            </a:r>
            <a:endParaRPr lang="en-US" sz="3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474" y="6584775"/>
            <a:ext cx="14132486" cy="630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CỦA ĐỀ TÀI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686270" y="14116427"/>
            <a:ext cx="696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>
                <a:cs typeface="Times New Roman" panose="02020603050405020304" pitchFamily="18" charset="0"/>
              </a:rPr>
              <a:t> </a:t>
            </a:r>
            <a:endParaRPr lang="en-US" sz="2400"/>
          </a:p>
        </p:txBody>
      </p:sp>
      <p:sp>
        <p:nvSpPr>
          <p:cNvPr id="89" name="TextBox 88"/>
          <p:cNvSpPr txBox="1"/>
          <p:nvPr/>
        </p:nvSpPr>
        <p:spPr>
          <a:xfrm>
            <a:off x="14646295" y="37490194"/>
            <a:ext cx="15433655" cy="52322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KẾT LUẬN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29511037" y="18758656"/>
            <a:ext cx="4" cy="1177"/>
          </a:xfrm>
          <a:prstGeom prst="line">
            <a:avLst/>
          </a:prstGeom>
          <a:ln>
            <a:solidFill>
              <a:srgbClr val="343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2688" y="18218901"/>
            <a:ext cx="657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4646295" y="38318154"/>
            <a:ext cx="15237073" cy="4524315"/>
          </a:xfrm>
          <a:prstGeom prst="rect">
            <a:avLst/>
          </a:prstGeom>
          <a:noFill/>
          <a:ln>
            <a:solidFill>
              <a:srgbClr val="343CE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4955292" y="38742999"/>
            <a:ext cx="148520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như 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Nhận biết người ngồi học, tự động bật đèn nếu ánh sáng môi trường không đủ.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Thiết lập thời gian học cho trẻ em và thông bao cho trẻ khi ngồi quá lâu 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Có thể bật đèn trực tiếp qua app blynk.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Cho phụ huynh biết được con mình đã ngồi vào bàn học hay chưa.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c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ca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6402989" y="2034485"/>
            <a:ext cx="558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– K61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1078" y="5159819"/>
            <a:ext cx="13828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260687" y="33778975"/>
            <a:ext cx="7393281" cy="3176639"/>
            <a:chOff x="14859983" y="17052264"/>
            <a:chExt cx="7393281" cy="317663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69F6ADA-0C7C-4CBC-A2A8-26DF9580776D}"/>
                </a:ext>
              </a:extLst>
            </p:cNvPr>
            <p:cNvSpPr txBox="1"/>
            <p:nvPr/>
          </p:nvSpPr>
          <p:spPr>
            <a:xfrm>
              <a:off x="14859983" y="17107762"/>
              <a:ext cx="2421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800" b="1" dirty="0" smtClean="0">
                  <a:latin typeface="+mj-lt"/>
                  <a:cs typeface="Times New Roman" panose="02020603050405020304" pitchFamily="18" charset="0"/>
                </a:rPr>
                <a:t>5</a:t>
              </a:r>
              <a:r>
                <a:rPr lang="en-US" sz="2800" b="1" dirty="0">
                  <a:latin typeface="+mj-lt"/>
                  <a:cs typeface="Times New Roman" panose="02020603050405020304" pitchFamily="18" charset="0"/>
                </a:rPr>
                <a:t>.</a:t>
              </a:r>
              <a:r>
                <a:rPr lang="en-US" sz="2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vi-VN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guồn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DC</a:t>
              </a:r>
              <a:endParaRPr lang="vi-VN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6" name="Picture 22" descr="Nguồn Camera 12V-1A | Lắp đặt camera quan sát uy tín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5" b="14822"/>
            <a:stretch/>
          </p:blipFill>
          <p:spPr bwMode="auto">
            <a:xfrm>
              <a:off x="17833614" y="17052264"/>
              <a:ext cx="4348753" cy="270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4989359" y="18843908"/>
              <a:ext cx="72639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>
                <a:spcAft>
                  <a:spcPts val="0"/>
                </a:spcAft>
              </a:pPr>
              <a:r>
                <a:rPr lang="en-US" sz="28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vi-VN" sz="28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Điện </a:t>
              </a:r>
              <a:r>
                <a:rPr lang="vi-VN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áp đầu vào: AC </a:t>
              </a:r>
              <a:r>
                <a:rPr lang="vi-VN" sz="28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220V </a:t>
              </a:r>
              <a:r>
                <a:rPr lang="vi-VN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– </a:t>
              </a:r>
              <a:r>
                <a:rPr lang="vi-VN" sz="28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50Hz. </a:t>
              </a:r>
              <a:endParaRPr lang="en-US" sz="28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</a:pPr>
              <a:r>
                <a:rPr lang="vi-VN" sz="28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vi-VN" sz="28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Điện áp đầu ra: DC 12V - 2A / 18W </a:t>
              </a:r>
              <a:endParaRPr lang="en-US" sz="28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91" name="Title 1"/>
          <p:cNvSpPr txBox="1">
            <a:spLocks/>
          </p:cNvSpPr>
          <p:nvPr/>
        </p:nvSpPr>
        <p:spPr>
          <a:xfrm>
            <a:off x="16365769" y="877542"/>
            <a:ext cx="9216186" cy="1024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400" b="1" dirty="0" smtClean="0">
                <a:solidFill>
                  <a:srgbClr val="493B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4400" b="1" dirty="0">
              <a:solidFill>
                <a:srgbClr val="493B7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3474" y="7628428"/>
            <a:ext cx="14051622" cy="5911952"/>
            <a:chOff x="246271" y="7758838"/>
            <a:chExt cx="7369773" cy="4858872"/>
          </a:xfrm>
        </p:grpSpPr>
        <p:grpSp>
          <p:nvGrpSpPr>
            <p:cNvPr id="140" name="Group 139"/>
            <p:cNvGrpSpPr/>
            <p:nvPr/>
          </p:nvGrpSpPr>
          <p:grpSpPr>
            <a:xfrm>
              <a:off x="515899" y="8645183"/>
              <a:ext cx="6800678" cy="3167011"/>
              <a:chOff x="143799" y="0"/>
              <a:chExt cx="6416862" cy="2988376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143799" y="0"/>
                <a:ext cx="6381750" cy="4190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u="sng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200" u="sng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u="sng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nguồn</a:t>
                </a:r>
                <a:endParaRPr lang="en-US" sz="2200" u="sng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453233" y="1225484"/>
                <a:ext cx="1900052" cy="173197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xử</a:t>
                </a:r>
                <a:r>
                  <a:rPr lang="en-US" sz="2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lý</a:t>
                </a:r>
                <a:r>
                  <a:rPr lang="en-US" sz="2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trung</a:t>
                </a:r>
                <a:r>
                  <a:rPr lang="en-US" sz="2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tâm</a:t>
                </a:r>
                <a:endParaRPr lang="en-US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54432" y="1225484"/>
                <a:ext cx="1954144" cy="1762892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696235" y="1235393"/>
                <a:ext cx="1864426" cy="1713516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11865" y="2314300"/>
                <a:ext cx="1276350" cy="5708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đo ánh sáng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451873" y="1599207"/>
                <a:ext cx="1424305" cy="5708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Phát</a:t>
                </a:r>
                <a:r>
                  <a:rPr lang="en-US" sz="22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22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người</a:t>
                </a:r>
                <a:r>
                  <a:rPr lang="en-US" sz="22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học</a:t>
                </a:r>
                <a:endParaRPr lang="en-US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4813526" y="1384665"/>
                <a:ext cx="582672" cy="5708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2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Đèn</a:t>
                </a:r>
                <a:endParaRPr lang="en-US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475253" y="1377617"/>
                <a:ext cx="985652" cy="5708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Giám</a:t>
                </a:r>
                <a:r>
                  <a:rPr lang="en-US" sz="22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err="1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sát</a:t>
                </a:r>
                <a:endParaRPr lang="en-US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Straight Arrow Connector 149"/>
              <p:cNvCxnSpPr/>
              <p:nvPr/>
            </p:nvCxnSpPr>
            <p:spPr>
              <a:xfrm>
                <a:off x="1723225" y="414669"/>
                <a:ext cx="0" cy="811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3456860" y="406543"/>
                <a:ext cx="0" cy="8189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>
                <a:off x="6129404" y="414669"/>
                <a:ext cx="0" cy="8189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3" name="Rectangle 202"/>
              <p:cNvSpPr/>
              <p:nvPr/>
            </p:nvSpPr>
            <p:spPr>
              <a:xfrm>
                <a:off x="4870349" y="2136914"/>
                <a:ext cx="1509024" cy="5708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2200" dirty="0" smtClean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chuông </a:t>
                </a:r>
                <a:r>
                  <a:rPr lang="vi-VN" sz="2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báo</a:t>
                </a:r>
                <a:endParaRPr lang="en-US" sz="2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7" name="Rectangle 51"/>
            <p:cNvSpPr/>
            <p:nvPr/>
          </p:nvSpPr>
          <p:spPr>
            <a:xfrm>
              <a:off x="253713" y="8111318"/>
              <a:ext cx="7362331" cy="4506392"/>
            </a:xfrm>
            <a:prstGeom prst="rect">
              <a:avLst/>
            </a:prstGeom>
            <a:noFill/>
            <a:ln>
              <a:solidFill>
                <a:srgbClr val="343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6271" y="7758838"/>
              <a:ext cx="7369773" cy="553998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cs typeface="Times New Roman" panose="02020603050405020304" pitchFamily="18" charset="0"/>
                </a:rPr>
                <a:t>      </a:t>
              </a:r>
              <a:r>
                <a:rPr lang="en-US" sz="3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Sơ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cấu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trúc</a:t>
              </a:r>
              <a:endParaRPr lang="en-US" sz="3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4977171" y="10861912"/>
              <a:ext cx="370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>
              <a:off x="2598198" y="10819468"/>
              <a:ext cx="3701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460AA56-C99C-4C1F-8005-A8070AC325CA}"/>
              </a:ext>
            </a:extLst>
          </p:cNvPr>
          <p:cNvSpPr txBox="1"/>
          <p:nvPr/>
        </p:nvSpPr>
        <p:spPr>
          <a:xfrm>
            <a:off x="6907929" y="14072975"/>
            <a:ext cx="7408806" cy="55399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4239372" y="18900256"/>
            <a:ext cx="223105" cy="198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18406" y="14061558"/>
            <a:ext cx="6356287" cy="11136158"/>
            <a:chOff x="7988076" y="7742392"/>
            <a:chExt cx="6356287" cy="11136158"/>
          </a:xfrm>
        </p:grpSpPr>
        <p:sp>
          <p:nvSpPr>
            <p:cNvPr id="51" name="TextBox 50"/>
            <p:cNvSpPr txBox="1"/>
            <p:nvPr/>
          </p:nvSpPr>
          <p:spPr>
            <a:xfrm>
              <a:off x="7988077" y="7742392"/>
              <a:ext cx="6356286" cy="553998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Lưu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thuật</a:t>
              </a:r>
              <a:r>
                <a: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endParaRPr lang="en-US" sz="3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51"/>
            <p:cNvSpPr/>
            <p:nvPr/>
          </p:nvSpPr>
          <p:spPr>
            <a:xfrm>
              <a:off x="7988076" y="8309302"/>
              <a:ext cx="6356287" cy="10569248"/>
            </a:xfrm>
            <a:prstGeom prst="rect">
              <a:avLst/>
            </a:prstGeom>
            <a:noFill/>
            <a:ln>
              <a:solidFill>
                <a:srgbClr val="343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536066" y="8773224"/>
              <a:ext cx="5515950" cy="9789852"/>
              <a:chOff x="1157514" y="22414790"/>
              <a:chExt cx="5015593" cy="890180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157514" y="22414790"/>
                <a:ext cx="5015593" cy="8901805"/>
                <a:chOff x="1157514" y="22414790"/>
                <a:chExt cx="5015593" cy="8901805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2177142" y="22414790"/>
                  <a:ext cx="2264229" cy="856343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 smtClean="0"/>
                    <a:t>Bắt</a:t>
                  </a:r>
                  <a:r>
                    <a:rPr lang="en-US" sz="2000" dirty="0" smtClean="0"/>
                    <a:t> </a:t>
                  </a:r>
                  <a:r>
                    <a:rPr lang="en-US" sz="2000" dirty="0" err="1" smtClean="0"/>
                    <a:t>đầu</a:t>
                  </a:r>
                  <a:endParaRPr lang="en-US" sz="2000" dirty="0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157514" y="23739323"/>
                  <a:ext cx="4296229" cy="71725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900" dirty="0" err="1"/>
                    <a:t>Đọc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và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tính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toán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giá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trị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cảm</a:t>
                  </a:r>
                  <a:r>
                    <a:rPr lang="en-US" sz="1900" dirty="0"/>
                    <a:t> </a:t>
                  </a:r>
                  <a:r>
                    <a:rPr lang="en-US" sz="1900" dirty="0" err="1"/>
                    <a:t>biến</a:t>
                  </a:r>
                  <a:r>
                    <a:rPr lang="en-US" sz="1900" dirty="0"/>
                    <a:t> </a:t>
                  </a:r>
                  <a:r>
                    <a:rPr lang="en-US" sz="1900" dirty="0" err="1" smtClean="0"/>
                    <a:t>khoảng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cách</a:t>
                  </a:r>
                  <a:endParaRPr lang="en-US" sz="1900" dirty="0"/>
                </a:p>
              </p:txBody>
            </p:sp>
            <p:sp>
              <p:nvSpPr>
                <p:cNvPr id="43" name="Diamond 42"/>
                <p:cNvSpPr/>
                <p:nvPr/>
              </p:nvSpPr>
              <p:spPr>
                <a:xfrm>
                  <a:off x="1752601" y="24866471"/>
                  <a:ext cx="3106056" cy="1302786"/>
                </a:xfrm>
                <a:prstGeom prst="diamon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900" dirty="0" err="1" smtClean="0"/>
                    <a:t>Khoảng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cách</a:t>
                  </a:r>
                  <a:r>
                    <a:rPr lang="en-US" sz="1900" dirty="0" smtClean="0"/>
                    <a:t> &lt;= 30cm </a:t>
                  </a:r>
                  <a:endParaRPr lang="en-US" sz="1900" dirty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160209" y="26528774"/>
                  <a:ext cx="4296229" cy="71725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900" dirty="0" err="1" smtClean="0"/>
                    <a:t>Đọc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và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tính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toán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giá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trị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cảm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biến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ánh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sáng</a:t>
                  </a:r>
                  <a:endParaRPr lang="en-US" sz="1900" dirty="0"/>
                </a:p>
              </p:txBody>
            </p:sp>
            <p:sp>
              <p:nvSpPr>
                <p:cNvPr id="74" name="Diamond 73"/>
                <p:cNvSpPr/>
                <p:nvPr/>
              </p:nvSpPr>
              <p:spPr>
                <a:xfrm>
                  <a:off x="1759232" y="27605541"/>
                  <a:ext cx="3106056" cy="1309829"/>
                </a:xfrm>
                <a:prstGeom prst="diamond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900" dirty="0" err="1" smtClean="0"/>
                    <a:t>Ánh</a:t>
                  </a:r>
                  <a:r>
                    <a:rPr lang="en-US" sz="1900" dirty="0" smtClean="0"/>
                    <a:t> </a:t>
                  </a:r>
                  <a:r>
                    <a:rPr lang="en-US" sz="1900" dirty="0" err="1" smtClean="0"/>
                    <a:t>sáng</a:t>
                  </a:r>
                  <a:r>
                    <a:rPr lang="en-US" sz="1900" dirty="0" smtClean="0"/>
                    <a:t> </a:t>
                  </a:r>
                  <a:r>
                    <a:rPr lang="vi-VN" sz="1900" dirty="0" smtClean="0"/>
                    <a:t> </a:t>
                  </a:r>
                </a:p>
                <a:p>
                  <a:pPr algn="ctr"/>
                  <a:r>
                    <a:rPr lang="vi-VN" sz="1900" dirty="0" smtClean="0"/>
                    <a:t>&lt;= 700 lux</a:t>
                  </a:r>
                  <a:endParaRPr lang="en-US" sz="1900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170213" y="29274683"/>
                  <a:ext cx="4296229" cy="71725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 smtClean="0"/>
                    <a:t>Bật</a:t>
                  </a:r>
                  <a:r>
                    <a:rPr lang="en-US" sz="2000" dirty="0" smtClean="0"/>
                    <a:t> </a:t>
                  </a:r>
                  <a:r>
                    <a:rPr lang="en-US" sz="2000" dirty="0" err="1" smtClean="0"/>
                    <a:t>đèn</a:t>
                  </a:r>
                  <a:endParaRPr lang="en-US" sz="2000" dirty="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189841" y="30460252"/>
                  <a:ext cx="2264229" cy="856343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 smtClean="0"/>
                    <a:t>Kết</a:t>
                  </a:r>
                  <a:r>
                    <a:rPr lang="en-US" sz="2000" dirty="0" smtClean="0"/>
                    <a:t> </a:t>
                  </a:r>
                  <a:r>
                    <a:rPr lang="en-US" sz="2000" dirty="0" err="1" smtClean="0"/>
                    <a:t>thúc</a:t>
                  </a:r>
                  <a:endParaRPr lang="en-US" sz="2000" dirty="0"/>
                </a:p>
              </p:txBody>
            </p:sp>
            <p:cxnSp>
              <p:nvCxnSpPr>
                <p:cNvPr id="45" name="Straight Arrow Connector 44"/>
                <p:cNvCxnSpPr>
                  <a:stCxn id="36" idx="4"/>
                  <a:endCxn id="41" idx="0"/>
                </p:cNvCxnSpPr>
                <p:nvPr/>
              </p:nvCxnSpPr>
              <p:spPr>
                <a:xfrm flipH="1">
                  <a:off x="3305629" y="23271133"/>
                  <a:ext cx="3628" cy="4681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>
                  <a:stCxn id="41" idx="2"/>
                  <a:endCxn id="43" idx="0"/>
                </p:cNvCxnSpPr>
                <p:nvPr/>
              </p:nvCxnSpPr>
              <p:spPr>
                <a:xfrm>
                  <a:off x="3305629" y="24456574"/>
                  <a:ext cx="0" cy="4098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>
                  <a:stCxn id="43" idx="2"/>
                  <a:endCxn id="73" idx="0"/>
                </p:cNvCxnSpPr>
                <p:nvPr/>
              </p:nvCxnSpPr>
              <p:spPr>
                <a:xfrm>
                  <a:off x="3305629" y="26169257"/>
                  <a:ext cx="2695" cy="3595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>
                  <a:stCxn id="73" idx="2"/>
                  <a:endCxn id="74" idx="0"/>
                </p:cNvCxnSpPr>
                <p:nvPr/>
              </p:nvCxnSpPr>
              <p:spPr>
                <a:xfrm>
                  <a:off x="3308324" y="27246025"/>
                  <a:ext cx="3936" cy="3595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>
                  <a:stCxn id="74" idx="2"/>
                  <a:endCxn id="79" idx="0"/>
                </p:cNvCxnSpPr>
                <p:nvPr/>
              </p:nvCxnSpPr>
              <p:spPr>
                <a:xfrm>
                  <a:off x="3312260" y="28915370"/>
                  <a:ext cx="6068" cy="3593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>
                  <a:stCxn id="79" idx="2"/>
                  <a:endCxn id="80" idx="0"/>
                </p:cNvCxnSpPr>
                <p:nvPr/>
              </p:nvCxnSpPr>
              <p:spPr>
                <a:xfrm>
                  <a:off x="3318328" y="29991934"/>
                  <a:ext cx="3628" cy="46831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Group 96"/>
                <p:cNvGrpSpPr/>
                <p:nvPr/>
              </p:nvGrpSpPr>
              <p:grpSpPr>
                <a:xfrm>
                  <a:off x="3305629" y="23489206"/>
                  <a:ext cx="2867478" cy="2031444"/>
                  <a:chOff x="3311979" y="23489206"/>
                  <a:chExt cx="2867478" cy="2031444"/>
                </a:xfrm>
              </p:grpSpPr>
              <p:cxnSp>
                <p:nvCxnSpPr>
                  <p:cNvPr id="70" name="Straight Connector 69"/>
                  <p:cNvCxnSpPr>
                    <a:stCxn id="43" idx="3"/>
                  </p:cNvCxnSpPr>
                  <p:nvPr/>
                </p:nvCxnSpPr>
                <p:spPr>
                  <a:xfrm>
                    <a:off x="4865007" y="25517864"/>
                    <a:ext cx="1314450" cy="278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 flipV="1">
                    <a:off x="6164641" y="23505230"/>
                    <a:ext cx="3931" cy="2003141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Arrow Connector 89"/>
                  <p:cNvCxnSpPr/>
                  <p:nvPr/>
                </p:nvCxnSpPr>
                <p:spPr>
                  <a:xfrm flipH="1" flipV="1">
                    <a:off x="3311979" y="23489206"/>
                    <a:ext cx="2856593" cy="160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/>
                <p:cNvGrpSpPr/>
                <p:nvPr/>
              </p:nvGrpSpPr>
              <p:grpSpPr>
                <a:xfrm>
                  <a:off x="3305629" y="26250303"/>
                  <a:ext cx="2863667" cy="2029255"/>
                  <a:chOff x="3304905" y="23505229"/>
                  <a:chExt cx="2863667" cy="2029255"/>
                </a:xfrm>
              </p:grpSpPr>
              <p:cxnSp>
                <p:nvCxnSpPr>
                  <p:cNvPr id="108" name="Straight Connector 107"/>
                  <p:cNvCxnSpPr>
                    <a:stCxn id="74" idx="3"/>
                  </p:cNvCxnSpPr>
                  <p:nvPr/>
                </p:nvCxnSpPr>
                <p:spPr>
                  <a:xfrm>
                    <a:off x="4864564" y="25515382"/>
                    <a:ext cx="1293003" cy="19102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 flipV="1">
                    <a:off x="6157567" y="23505230"/>
                    <a:ext cx="11005" cy="2019896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 flipH="1">
                    <a:off x="3304905" y="23505229"/>
                    <a:ext cx="2863667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5227933" y="25133136"/>
                <a:ext cx="55909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/>
                  <a:t>S</a:t>
                </a:r>
                <a:endParaRPr lang="en-US" sz="2500" dirty="0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5227933" y="27839781"/>
                <a:ext cx="55909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/>
                  <a:t>S</a:t>
                </a:r>
                <a:endParaRPr lang="en-US" sz="25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316273" y="28860206"/>
                <a:ext cx="55909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Đ</a:t>
                </a: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2911989" y="26107192"/>
                <a:ext cx="55909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Đ</a:t>
                </a: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15211177" y="4725817"/>
            <a:ext cx="14139484" cy="6623840"/>
            <a:chOff x="204879" y="30584202"/>
            <a:chExt cx="14139484" cy="662384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19C2B29-666D-4F22-AEB3-F0D1421E28C8}"/>
                </a:ext>
              </a:extLst>
            </p:cNvPr>
            <p:cNvSpPr txBox="1"/>
            <p:nvPr/>
          </p:nvSpPr>
          <p:spPr>
            <a:xfrm>
              <a:off x="204879" y="30584202"/>
              <a:ext cx="14139484" cy="630942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nghiên</a:t>
              </a:r>
              <a:r>
                <a:rPr lang="en-US" sz="3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5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endParaRPr lang="en-US" sz="3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740693" y="32295622"/>
              <a:ext cx="13164909" cy="4912420"/>
              <a:chOff x="2182211" y="32521751"/>
              <a:chExt cx="10674228" cy="3983035"/>
            </a:xfrm>
          </p:grpSpPr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17" y="32557513"/>
                <a:ext cx="5263030" cy="3947273"/>
              </a:xfrm>
              <a:prstGeom prst="rect">
                <a:avLst/>
              </a:prstGeom>
            </p:spPr>
          </p:pic>
          <p:sp>
            <p:nvSpPr>
              <p:cNvPr id="181" name="Oval 180"/>
              <p:cNvSpPr/>
              <p:nvPr/>
            </p:nvSpPr>
            <p:spPr>
              <a:xfrm>
                <a:off x="6413368" y="35075898"/>
                <a:ext cx="675112" cy="569844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2211" y="32526620"/>
                <a:ext cx="2225920" cy="166944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83" name="Oval 182"/>
              <p:cNvSpPr/>
              <p:nvPr/>
            </p:nvSpPr>
            <p:spPr>
              <a:xfrm>
                <a:off x="6787311" y="33043045"/>
                <a:ext cx="579464" cy="462362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4026" y="32521751"/>
                <a:ext cx="2232413" cy="1674310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</p:pic>
          <p:sp>
            <p:nvSpPr>
              <p:cNvPr id="185" name="Oval 184"/>
              <p:cNvSpPr/>
              <p:nvPr/>
            </p:nvSpPr>
            <p:spPr>
              <a:xfrm>
                <a:off x="7469278" y="35135424"/>
                <a:ext cx="353232" cy="293757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33457" y="34806657"/>
                <a:ext cx="2222982" cy="1667237"/>
              </a:xfrm>
              <a:prstGeom prst="ellipse">
                <a:avLst/>
              </a:prstGeom>
              <a:ln w="63500" cap="rnd">
                <a:noFill/>
              </a:ln>
              <a:effectLst/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2211" y="34799584"/>
                <a:ext cx="2232413" cy="1674310"/>
              </a:xfrm>
              <a:prstGeom prst="ellipse">
                <a:avLst/>
              </a:prstGeom>
              <a:ln w="63500" cap="rnd">
                <a:noFill/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88" name="Oval 187"/>
              <p:cNvSpPr/>
              <p:nvPr/>
            </p:nvSpPr>
            <p:spPr>
              <a:xfrm>
                <a:off x="7771709" y="35553779"/>
                <a:ext cx="428849" cy="397185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2" name="Straight Arrow Connector 101"/>
          <p:cNvCxnSpPr>
            <a:stCxn id="181" idx="1"/>
            <a:endCxn id="182" idx="5"/>
          </p:cNvCxnSpPr>
          <p:nvPr/>
        </p:nvCxnSpPr>
        <p:spPr>
          <a:xfrm flipH="1" flipV="1">
            <a:off x="18090257" y="8200691"/>
            <a:ext cx="2997109" cy="1489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88" idx="2"/>
            <a:endCxn id="187" idx="6"/>
          </p:cNvCxnSpPr>
          <p:nvPr/>
        </p:nvCxnSpPr>
        <p:spPr>
          <a:xfrm flipH="1" flipV="1">
            <a:off x="18500306" y="10279064"/>
            <a:ext cx="4140414" cy="142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5" idx="6"/>
            <a:endCxn id="186" idx="2"/>
          </p:cNvCxnSpPr>
          <p:nvPr/>
        </p:nvCxnSpPr>
        <p:spPr>
          <a:xfrm>
            <a:off x="22703375" y="9841925"/>
            <a:ext cx="3466841" cy="441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>
            <a:stCxn id="183" idx="6"/>
            <a:endCxn id="184" idx="2"/>
          </p:cNvCxnSpPr>
          <p:nvPr/>
        </p:nvCxnSpPr>
        <p:spPr>
          <a:xfrm>
            <a:off x="22141300" y="7365292"/>
            <a:ext cx="4017285" cy="104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15176609" y="12593613"/>
            <a:ext cx="14210011" cy="5034957"/>
            <a:chOff x="15176609" y="11679213"/>
            <a:chExt cx="14210011" cy="5034957"/>
          </a:xfrm>
        </p:grpSpPr>
        <p:grpSp>
          <p:nvGrpSpPr>
            <p:cNvPr id="1043" name="Group 1042"/>
            <p:cNvGrpSpPr/>
            <p:nvPr/>
          </p:nvGrpSpPr>
          <p:grpSpPr>
            <a:xfrm>
              <a:off x="15176609" y="11679213"/>
              <a:ext cx="6906172" cy="5034957"/>
              <a:chOff x="484063" y="37378255"/>
              <a:chExt cx="6912319" cy="503943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5" t="7766" r="4727" b="3050"/>
              <a:stretch/>
            </p:blipFill>
            <p:spPr>
              <a:xfrm rot="10800000">
                <a:off x="484063" y="37378255"/>
                <a:ext cx="6912319" cy="5039438"/>
              </a:xfrm>
              <a:prstGeom prst="rect">
                <a:avLst/>
              </a:prstGeom>
            </p:spPr>
          </p:pic>
          <p:sp>
            <p:nvSpPr>
              <p:cNvPr id="1027" name="TextBox 1026"/>
              <p:cNvSpPr txBox="1"/>
              <p:nvPr/>
            </p:nvSpPr>
            <p:spPr>
              <a:xfrm>
                <a:off x="537294" y="37408554"/>
                <a:ext cx="1431577" cy="50783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sz="2700" dirty="0" smtClean="0">
                    <a:solidFill>
                      <a:schemeClr val="bg1"/>
                    </a:solidFill>
                  </a:rPr>
                  <a:t>Arduino</a:t>
                </a:r>
                <a:endParaRPr lang="en-US" sz="2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29" name="Straight Arrow Connector 1028"/>
              <p:cNvCxnSpPr>
                <a:stCxn id="1027" idx="2"/>
              </p:cNvCxnSpPr>
              <p:nvPr/>
            </p:nvCxnSpPr>
            <p:spPr>
              <a:xfrm>
                <a:off x="1253083" y="37916385"/>
                <a:ext cx="359817" cy="401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5" name="TextBox 204"/>
              <p:cNvSpPr txBox="1"/>
              <p:nvPr/>
            </p:nvSpPr>
            <p:spPr>
              <a:xfrm>
                <a:off x="2686004" y="37436291"/>
                <a:ext cx="2266951" cy="50783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sz="2700" dirty="0" smtClean="0">
                    <a:solidFill>
                      <a:schemeClr val="bg1"/>
                    </a:solidFill>
                  </a:rPr>
                  <a:t>Module hạ áp</a:t>
                </a:r>
                <a:endParaRPr lang="en-US" sz="2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31" name="Straight Arrow Connector 1030"/>
              <p:cNvCxnSpPr>
                <a:stCxn id="205" idx="2"/>
              </p:cNvCxnSpPr>
              <p:nvPr/>
            </p:nvCxnSpPr>
            <p:spPr>
              <a:xfrm>
                <a:off x="3819480" y="37944121"/>
                <a:ext cx="388909" cy="323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9" name="TextBox 208"/>
              <p:cNvSpPr txBox="1"/>
              <p:nvPr/>
            </p:nvSpPr>
            <p:spPr>
              <a:xfrm>
                <a:off x="5481968" y="41824752"/>
                <a:ext cx="1828338" cy="50783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sz="2700" dirty="0" smtClean="0">
                    <a:solidFill>
                      <a:schemeClr val="bg1"/>
                    </a:solidFill>
                  </a:rPr>
                  <a:t>Esp 8266</a:t>
                </a:r>
                <a:endParaRPr lang="en-US" sz="2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35" name="Straight Arrow Connector 1034"/>
              <p:cNvCxnSpPr>
                <a:stCxn id="209" idx="0"/>
              </p:cNvCxnSpPr>
              <p:nvPr/>
            </p:nvCxnSpPr>
            <p:spPr>
              <a:xfrm flipH="1" flipV="1">
                <a:off x="5965068" y="39974808"/>
                <a:ext cx="431068" cy="18499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2" name="TextBox 211"/>
              <p:cNvSpPr txBox="1"/>
              <p:nvPr/>
            </p:nvSpPr>
            <p:spPr>
              <a:xfrm>
                <a:off x="5164766" y="37461075"/>
                <a:ext cx="2186604" cy="50783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vi-VN" sz="2700" dirty="0" smtClean="0">
                    <a:solidFill>
                      <a:schemeClr val="bg1"/>
                    </a:solidFill>
                  </a:rPr>
                  <a:t>Module relay</a:t>
                </a:r>
                <a:endParaRPr lang="en-US" sz="2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39" name="Straight Arrow Connector 1038"/>
              <p:cNvCxnSpPr>
                <a:stCxn id="212" idx="2"/>
              </p:cNvCxnSpPr>
              <p:nvPr/>
            </p:nvCxnSpPr>
            <p:spPr>
              <a:xfrm>
                <a:off x="6258068" y="37968905"/>
                <a:ext cx="41815" cy="1249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042" name="Picture 10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9710" y="11682529"/>
              <a:ext cx="6666910" cy="5000182"/>
            </a:xfrm>
            <a:prstGeom prst="rect">
              <a:avLst/>
            </a:prstGeom>
          </p:spPr>
        </p:pic>
      </p:grpSp>
      <p:grpSp>
        <p:nvGrpSpPr>
          <p:cNvPr id="128" name="Group 127"/>
          <p:cNvGrpSpPr/>
          <p:nvPr/>
        </p:nvGrpSpPr>
        <p:grpSpPr>
          <a:xfrm>
            <a:off x="15976954" y="18967171"/>
            <a:ext cx="12760122" cy="6586730"/>
            <a:chOff x="16115372" y="19710091"/>
            <a:chExt cx="10780227" cy="5564711"/>
          </a:xfrm>
        </p:grpSpPr>
        <p:grpSp>
          <p:nvGrpSpPr>
            <p:cNvPr id="26" name="Group 25"/>
            <p:cNvGrpSpPr/>
            <p:nvPr/>
          </p:nvGrpSpPr>
          <p:grpSpPr>
            <a:xfrm>
              <a:off x="16115372" y="19710091"/>
              <a:ext cx="10780227" cy="5523790"/>
              <a:chOff x="16144869" y="4739245"/>
              <a:chExt cx="10780227" cy="55237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65" t="25836" r="30500" b="3139"/>
              <a:stretch/>
            </p:blipFill>
            <p:spPr>
              <a:xfrm rot="5400000">
                <a:off x="15766083" y="5118031"/>
                <a:ext cx="5523790" cy="476621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3" t="24196" r="30059" b="-340"/>
              <a:stretch/>
            </p:blipFill>
            <p:spPr>
              <a:xfrm rot="5400000">
                <a:off x="21772072" y="5027699"/>
                <a:ext cx="5410198" cy="48958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6209628" y="24720804"/>
              <a:ext cx="21162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err="1" smtClean="0">
                  <a:solidFill>
                    <a:schemeClr val="bg1"/>
                  </a:solidFill>
                </a:rPr>
                <a:t>Ánh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sáng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đủ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2303981" y="24655062"/>
              <a:ext cx="251383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err="1" smtClean="0">
                  <a:solidFill>
                    <a:schemeClr val="bg1"/>
                  </a:solidFill>
                </a:rPr>
                <a:t>Ánh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sáng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thiếu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931591" y="9119454"/>
            <a:ext cx="15488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solidFill>
                  <a:schemeClr val="bg1"/>
                </a:solidFill>
              </a:rPr>
              <a:t>Bóng</a:t>
            </a:r>
            <a:r>
              <a:rPr lang="en-US" sz="3000" dirty="0" smtClean="0">
                <a:solidFill>
                  <a:schemeClr val="bg1"/>
                </a:solidFill>
              </a:rPr>
              <a:t> led</a:t>
            </a:r>
            <a:endParaRPr lang="en-US" sz="3000" dirty="0">
              <a:solidFill>
                <a:schemeClr val="bg1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5532398" y="26831668"/>
            <a:ext cx="13370839" cy="9257313"/>
            <a:chOff x="15800128" y="17709252"/>
            <a:chExt cx="13370839" cy="9257313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7" r="13751" b="23119"/>
            <a:stretch/>
          </p:blipFill>
          <p:spPr>
            <a:xfrm>
              <a:off x="15981619" y="17709252"/>
              <a:ext cx="4197099" cy="5947219"/>
            </a:xfrm>
            <a:prstGeom prst="rect">
              <a:avLst/>
            </a:prstGeom>
          </p:spPr>
        </p:pic>
        <p:grpSp>
          <p:nvGrpSpPr>
            <p:cNvPr id="129" name="Group 128"/>
            <p:cNvGrpSpPr/>
            <p:nvPr/>
          </p:nvGrpSpPr>
          <p:grpSpPr>
            <a:xfrm>
              <a:off x="15800128" y="17803743"/>
              <a:ext cx="13370839" cy="9162822"/>
              <a:chOff x="15771315" y="17890272"/>
              <a:chExt cx="13370839" cy="916282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5771315" y="17890272"/>
                <a:ext cx="13370839" cy="8789415"/>
                <a:chOff x="15569564" y="11154675"/>
                <a:chExt cx="13370839" cy="8789415"/>
              </a:xfrm>
            </p:grpSpPr>
            <p:grpSp>
              <p:nvGrpSpPr>
                <p:cNvPr id="219" name="Group 218"/>
                <p:cNvGrpSpPr/>
                <p:nvPr/>
              </p:nvGrpSpPr>
              <p:grpSpPr>
                <a:xfrm>
                  <a:off x="24979859" y="11348303"/>
                  <a:ext cx="3960544" cy="1442454"/>
                  <a:chOff x="7448531" y="1936589"/>
                  <a:chExt cx="3083765" cy="1116601"/>
                </a:xfrm>
              </p:grpSpPr>
              <p:pic>
                <p:nvPicPr>
                  <p:cNvPr id="220" name="Picture 219"/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14463" t="29534" r="65051" b="58350"/>
                  <a:stretch/>
                </p:blipFill>
                <p:spPr>
                  <a:xfrm>
                    <a:off x="7448531" y="1938343"/>
                    <a:ext cx="1414176" cy="111484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21" name="Picture 220"/>
                  <p:cNvPicPr>
                    <a:picLocks noChangeAspect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808" t="30787" r="64888" b="58619"/>
                  <a:stretch/>
                </p:blipFill>
                <p:spPr>
                  <a:xfrm>
                    <a:off x="8848191" y="1936589"/>
                    <a:ext cx="1684105" cy="1116601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grpSp>
              <p:nvGrpSpPr>
                <p:cNvPr id="222" name="Group 221"/>
                <p:cNvGrpSpPr/>
                <p:nvPr/>
              </p:nvGrpSpPr>
              <p:grpSpPr>
                <a:xfrm>
                  <a:off x="20657671" y="14233805"/>
                  <a:ext cx="3612385" cy="2199327"/>
                  <a:chOff x="5010761" y="3793158"/>
                  <a:chExt cx="2798536" cy="1703831"/>
                </a:xfrm>
              </p:grpSpPr>
              <p:pic>
                <p:nvPicPr>
                  <p:cNvPr id="223" name="Picture 222"/>
                  <p:cNvPicPr>
                    <a:picLocks noChangeAspect="1"/>
                  </p:cNvPicPr>
                  <p:nvPr/>
                </p:nvPicPr>
                <p:blipFill rotWithShape="1">
                  <a:blip r:embed="rId17"/>
                  <a:srcRect l="65056" t="21114" r="14458" b="60369"/>
                  <a:stretch/>
                </p:blipFill>
                <p:spPr>
                  <a:xfrm>
                    <a:off x="5010761" y="3793158"/>
                    <a:ext cx="1414176" cy="170382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24" name="Picture 223"/>
                  <p:cNvPicPr>
                    <a:picLocks noChangeAspect="1"/>
                  </p:cNvPicPr>
                  <p:nvPr/>
                </p:nvPicPr>
                <p:blipFill rotWithShape="1"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697" t="21293" r="14126" b="60083"/>
                  <a:stretch/>
                </p:blipFill>
                <p:spPr>
                  <a:xfrm>
                    <a:off x="6424936" y="3793161"/>
                    <a:ext cx="1384361" cy="1703828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225" name="Picture 224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82" t="11180" r="14070" b="77567"/>
                <a:stretch/>
              </p:blipFill>
              <p:spPr>
                <a:xfrm>
                  <a:off x="25030595" y="14005187"/>
                  <a:ext cx="3774649" cy="1848008"/>
                </a:xfrm>
                <a:prstGeom prst="rect">
                  <a:avLst/>
                </a:prstGeom>
              </p:spPr>
            </p:pic>
            <p:grpSp>
              <p:nvGrpSpPr>
                <p:cNvPr id="226" name="Group 225"/>
                <p:cNvGrpSpPr/>
                <p:nvPr/>
              </p:nvGrpSpPr>
              <p:grpSpPr>
                <a:xfrm>
                  <a:off x="20976728" y="11154675"/>
                  <a:ext cx="2854943" cy="1205440"/>
                  <a:chOff x="4893866" y="1789713"/>
                  <a:chExt cx="2508467" cy="1065047"/>
                </a:xfrm>
              </p:grpSpPr>
              <p:pic>
                <p:nvPicPr>
                  <p:cNvPr id="227" name="Picture 226"/>
                  <p:cNvPicPr>
                    <a:picLocks noChangeAspect="1"/>
                  </p:cNvPicPr>
                  <p:nvPr/>
                </p:nvPicPr>
                <p:blipFill rotWithShape="1">
                  <a:blip r:embed="rId2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045" t="12173" r="68905" b="77641"/>
                  <a:stretch/>
                </p:blipFill>
                <p:spPr>
                  <a:xfrm>
                    <a:off x="6067251" y="1791467"/>
                    <a:ext cx="1335082" cy="1063293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pic>
                <p:nvPicPr>
                  <p:cNvPr id="228" name="Picture 227"/>
                  <p:cNvPicPr>
                    <a:picLocks noChangeAspect="1"/>
                  </p:cNvPicPr>
                  <p:nvPr/>
                </p:nvPicPr>
                <p:blipFill rotWithShape="1"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955" t="12002" r="70252" b="77942"/>
                  <a:stretch/>
                </p:blipFill>
                <p:spPr>
                  <a:xfrm>
                    <a:off x="4893866" y="1789713"/>
                    <a:ext cx="1174967" cy="1065046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</p:grpSp>
            <p:grpSp>
              <p:nvGrpSpPr>
                <p:cNvPr id="229" name="Group 228"/>
                <p:cNvGrpSpPr/>
                <p:nvPr/>
              </p:nvGrpSpPr>
              <p:grpSpPr>
                <a:xfrm>
                  <a:off x="22690096" y="18546396"/>
                  <a:ext cx="5444402" cy="1346152"/>
                  <a:chOff x="5969831" y="6385445"/>
                  <a:chExt cx="5444402" cy="1346152"/>
                </a:xfrm>
              </p:grpSpPr>
              <p:pic>
                <p:nvPicPr>
                  <p:cNvPr id="230" name="Picture 229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076" t="40049" r="14249" b="41115"/>
                  <a:stretch/>
                </p:blipFill>
                <p:spPr>
                  <a:xfrm>
                    <a:off x="5969831" y="6385445"/>
                    <a:ext cx="3841827" cy="1346152"/>
                  </a:xfrm>
                  <a:prstGeom prst="rect">
                    <a:avLst/>
                  </a:prstGeom>
                </p:spPr>
              </p:pic>
              <p:pic>
                <p:nvPicPr>
                  <p:cNvPr id="231" name="Picture 230"/>
                  <p:cNvPicPr>
                    <a:picLocks noChangeAspect="1"/>
                  </p:cNvPicPr>
                  <p:nvPr/>
                </p:nvPicPr>
                <p:blipFill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558" t="21499" r="67100" b="69189"/>
                  <a:stretch/>
                </p:blipFill>
                <p:spPr>
                  <a:xfrm>
                    <a:off x="9811658" y="6385445"/>
                    <a:ext cx="1602575" cy="10848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2" name="Group 231"/>
                <p:cNvGrpSpPr/>
                <p:nvPr/>
              </p:nvGrpSpPr>
              <p:grpSpPr>
                <a:xfrm>
                  <a:off x="15569564" y="18624749"/>
                  <a:ext cx="5385928" cy="1319341"/>
                  <a:chOff x="5969831" y="4873170"/>
                  <a:chExt cx="5385928" cy="1319341"/>
                </a:xfrm>
              </p:grpSpPr>
              <p:pic>
                <p:nvPicPr>
                  <p:cNvPr id="233" name="Picture 232"/>
                  <p:cNvPicPr>
                    <a:picLocks noChangeAspect="1"/>
                  </p:cNvPicPr>
                  <p:nvPr/>
                </p:nvPicPr>
                <p:blipFill rotWithShape="1"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62" t="40472" r="14062" b="41115"/>
                  <a:stretch/>
                </p:blipFill>
                <p:spPr>
                  <a:xfrm>
                    <a:off x="5969831" y="4876609"/>
                    <a:ext cx="3841827" cy="1315902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/>
                  <p:cNvPicPr>
                    <a:picLocks noChangeAspect="1"/>
                  </p:cNvPicPr>
                  <p:nvPr/>
                </p:nvPicPr>
                <p:blipFill rotWithShape="1">
                  <a:blip r:embed="rId1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86" t="20702" r="67262" b="68716"/>
                  <a:stretch/>
                </p:blipFill>
                <p:spPr>
                  <a:xfrm>
                    <a:off x="9806122" y="4873170"/>
                    <a:ext cx="1549637" cy="118492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1" name="TextBox 30"/>
              <p:cNvSpPr txBox="1"/>
              <p:nvPr/>
            </p:nvSpPr>
            <p:spPr>
              <a:xfrm>
                <a:off x="21163296" y="19108983"/>
                <a:ext cx="2834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Kết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nối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đèn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thoại</a:t>
                </a: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5774532" y="19531660"/>
                <a:ext cx="2555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Bật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đèn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qua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điện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thoại</a:t>
                </a: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21238523" y="23103793"/>
                <a:ext cx="28264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Nhắc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nhở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trẻ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qua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đèn</a:t>
                </a: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25663670" y="22558735"/>
                <a:ext cx="28087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Cài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đặt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nhắc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nhở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15965187" y="26652984"/>
                <a:ext cx="50703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Giúp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phụ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huynh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biết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đang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học</a:t>
                </a: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3168810" y="26618730"/>
                <a:ext cx="4876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Giúp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phụ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huynh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biết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đang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ngồi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học</a:t>
                </a:r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16896501" y="23151647"/>
                <a:ext cx="22990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Giao</a:t>
                </a:r>
                <a:r>
                  <a:rPr lang="en-US" sz="20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20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 </a:t>
                </a:r>
                <a:r>
                  <a:rPr lang="en-US" sz="2000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i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lynk</a:t>
                </a:r>
                <a:endParaRPr lang="en-US" sz="2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Box 53"/>
          <p:cNvSpPr txBox="1"/>
          <p:nvPr/>
        </p:nvSpPr>
        <p:spPr>
          <a:xfrm>
            <a:off x="802972" y="9899709"/>
            <a:ext cx="243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Khối</a:t>
            </a:r>
            <a:r>
              <a:rPr lang="en-US" sz="2000" dirty="0" smtClean="0"/>
              <a:t> </a:t>
            </a:r>
            <a:r>
              <a:rPr lang="en-US" sz="2000" dirty="0" err="1" smtClean="0"/>
              <a:t>tín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r>
              <a:rPr lang="en-US" sz="2000" dirty="0" smtClean="0"/>
              <a:t> </a:t>
            </a:r>
            <a:r>
              <a:rPr lang="en-US" sz="2000" dirty="0" err="1" smtClean="0"/>
              <a:t>đầu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endParaRPr lang="en-US" sz="2000" dirty="0"/>
          </a:p>
        </p:txBody>
      </p:sp>
      <p:sp>
        <p:nvSpPr>
          <p:cNvPr id="204" name="TextBox 203"/>
          <p:cNvSpPr txBox="1"/>
          <p:nvPr/>
        </p:nvSpPr>
        <p:spPr>
          <a:xfrm>
            <a:off x="9931104" y="9899709"/>
            <a:ext cx="243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Khối</a:t>
            </a:r>
            <a:r>
              <a:rPr lang="en-US" sz="2000" dirty="0" smtClean="0"/>
              <a:t> </a:t>
            </a:r>
            <a:r>
              <a:rPr lang="en-US" sz="2000" dirty="0" err="1" smtClean="0"/>
              <a:t>tín</a:t>
            </a:r>
            <a:r>
              <a:rPr lang="en-US" sz="2000" dirty="0" smtClean="0"/>
              <a:t> </a:t>
            </a:r>
            <a:r>
              <a:rPr lang="en-US" sz="2000" dirty="0" err="1" smtClean="0"/>
              <a:t>hiệu</a:t>
            </a:r>
            <a:r>
              <a:rPr lang="en-US" sz="2000" dirty="0" smtClean="0"/>
              <a:t> </a:t>
            </a:r>
            <a:r>
              <a:rPr lang="en-US" sz="2000" dirty="0" err="1" smtClean="0"/>
              <a:t>đầu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endParaRPr lang="en-US" sz="200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6905016" y="14831037"/>
            <a:ext cx="7842129" cy="8352808"/>
            <a:chOff x="6905016" y="14831037"/>
            <a:chExt cx="7842129" cy="835280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781FBA-D138-4569-BD08-FA6707935793}"/>
                </a:ext>
              </a:extLst>
            </p:cNvPr>
            <p:cNvSpPr txBox="1"/>
            <p:nvPr/>
          </p:nvSpPr>
          <p:spPr>
            <a:xfrm>
              <a:off x="6993105" y="20225343"/>
              <a:ext cx="7754040" cy="295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vi-VN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 biến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tiệm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cận</a:t>
              </a:r>
              <a:endPara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just"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Phát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hiện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vật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thể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khoảng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cách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xa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50cm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  <a:p>
              <a:pPr algn="just"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Hoạt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động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ổn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định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chống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rung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động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và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chống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shock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tốt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  <a:p>
              <a:pPr algn="just"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thể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sử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môi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trường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khắc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nghiệt</a:t>
              </a:r>
              <a:endParaRPr lang="en-US" sz="25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just"/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rẻ</a:t>
              </a:r>
              <a:endPara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69F6ADA-0C7C-4CBC-A2A8-26DF9580776D}"/>
                </a:ext>
              </a:extLst>
            </p:cNvPr>
            <p:cNvSpPr txBox="1"/>
            <p:nvPr/>
          </p:nvSpPr>
          <p:spPr>
            <a:xfrm>
              <a:off x="6905016" y="14831037"/>
              <a:ext cx="4327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2800" dirty="0" smtClean="0">
                  <a:latin typeface="+mj-lt"/>
                  <a:cs typeface="Times New Roman" panose="02020603050405020304" pitchFamily="18" charset="0"/>
                </a:rPr>
                <a:t>1.</a:t>
              </a:r>
              <a:r>
                <a:rPr lang="en-US" sz="2400" dirty="0" smtClean="0"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phát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endParaRPr lang="vi-VN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689461" y="15479520"/>
              <a:ext cx="2090637" cy="2086347"/>
              <a:chOff x="7222683" y="15526091"/>
              <a:chExt cx="2090637" cy="2086347"/>
            </a:xfrm>
          </p:grpSpPr>
          <p:pic>
            <p:nvPicPr>
              <p:cNvPr id="210" name="Picture 209"/>
              <p:cNvPicPr/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74" t="5484" r="19898" b="3025"/>
              <a:stretch/>
            </p:blipFill>
            <p:spPr bwMode="auto">
              <a:xfrm>
                <a:off x="7495603" y="15526091"/>
                <a:ext cx="1713230" cy="174688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7222683" y="17212328"/>
                <a:ext cx="20906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Camera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xử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lý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ảnh</a:t>
                </a:r>
                <a:endParaRPr lang="en-US" sz="2000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1166573" y="14942503"/>
              <a:ext cx="2596402" cy="2711255"/>
              <a:chOff x="8980937" y="15429707"/>
              <a:chExt cx="2270173" cy="2370595"/>
            </a:xfrm>
          </p:grpSpPr>
          <p:pic>
            <p:nvPicPr>
              <p:cNvPr id="211" name="Picture 210" descr="https://cf.shopee.vn/file/82828181758fe2dba6145622744401de"/>
              <p:cNvPicPr/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3168" y="15429707"/>
                <a:ext cx="2044065" cy="20440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8980937" y="17400192"/>
                <a:ext cx="22701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Cảm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biến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thân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nhiệt</a:t>
                </a:r>
                <a:endParaRPr lang="en-US" sz="2000" dirty="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545173" y="17788651"/>
              <a:ext cx="2789372" cy="2477050"/>
              <a:chOff x="7225860" y="18250524"/>
              <a:chExt cx="2400016" cy="2131290"/>
            </a:xfrm>
          </p:grpSpPr>
          <p:sp>
            <p:nvSpPr>
              <p:cNvPr id="213" name="Rectangle 212"/>
              <p:cNvSpPr/>
              <p:nvPr/>
            </p:nvSpPr>
            <p:spPr>
              <a:xfrm>
                <a:off x="7225860" y="19981704"/>
                <a:ext cx="2400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Cảm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biến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hồng</a:t>
                </a:r>
                <a:r>
                  <a:rPr lang="en-US" sz="2000" i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ngoại</a:t>
                </a:r>
                <a:endParaRPr lang="en-US" sz="2000" dirty="0"/>
              </a:p>
            </p:txBody>
          </p:sp>
          <p:pic>
            <p:nvPicPr>
              <p:cNvPr id="1026" name="Picture 2" descr="Cảm biến vật cản hồng ngoại IR Infrared Obstacle Avoidance – Hshop.vn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1575" y="18250524"/>
                <a:ext cx="1874733" cy="1657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10980058" y="17668272"/>
              <a:ext cx="3165166" cy="2596585"/>
              <a:chOff x="10936516" y="18153753"/>
              <a:chExt cx="2839119" cy="2329108"/>
            </a:xfrm>
          </p:grpSpPr>
          <p:pic>
            <p:nvPicPr>
              <p:cNvPr id="1034" name="Picture 10" descr="Cảm Biến Khoảng Cách NPN Thường Mở / Mức Thấp"/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63" b="20466"/>
              <a:stretch/>
            </p:blipFill>
            <p:spPr bwMode="auto">
              <a:xfrm>
                <a:off x="10936516" y="18153753"/>
                <a:ext cx="2839119" cy="1946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4" name="Rectangle 213"/>
              <p:cNvSpPr/>
              <p:nvPr/>
            </p:nvSpPr>
            <p:spPr>
              <a:xfrm>
                <a:off x="11056394" y="20082751"/>
                <a:ext cx="21146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Cảm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biến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tiệm</a:t>
                </a:r>
                <a:r>
                  <a:rPr lang="en-US" sz="2000" i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cận</a:t>
                </a:r>
                <a:endParaRPr lang="en-US" sz="2000" dirty="0"/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>
            <a:off x="6898184" y="23224228"/>
            <a:ext cx="7571893" cy="7442468"/>
            <a:chOff x="6898184" y="22958755"/>
            <a:chExt cx="7571893" cy="7442468"/>
          </a:xfrm>
        </p:grpSpPr>
        <p:grpSp>
          <p:nvGrpSpPr>
            <p:cNvPr id="104" name="Group 103"/>
            <p:cNvGrpSpPr/>
            <p:nvPr/>
          </p:nvGrpSpPr>
          <p:grpSpPr>
            <a:xfrm>
              <a:off x="9785895" y="25836770"/>
              <a:ext cx="2485627" cy="1932398"/>
              <a:chOff x="8896942" y="26902582"/>
              <a:chExt cx="1971785" cy="1655265"/>
            </a:xfrm>
          </p:grpSpPr>
          <p:pic>
            <p:nvPicPr>
              <p:cNvPr id="238" name="Picture 237" descr="https://aiptgroup.com/wp-content/uploads/2019/09/Cam-bien-PAR-loai-nho-ML-020P.jpg"/>
              <p:cNvPicPr/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500" b="6500"/>
              <a:stretch/>
            </p:blipFill>
            <p:spPr bwMode="auto">
              <a:xfrm>
                <a:off x="8896942" y="26902582"/>
                <a:ext cx="1905000" cy="14478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40" name="Rectangle 239"/>
              <p:cNvSpPr/>
              <p:nvPr/>
            </p:nvSpPr>
            <p:spPr>
              <a:xfrm>
                <a:off x="9244564" y="28157737"/>
                <a:ext cx="16241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Cảm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biến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Par</a:t>
                </a:r>
                <a:endParaRPr lang="en-US" sz="2000" dirty="0"/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69F6ADA-0C7C-4CBC-A2A8-26DF9580776D}"/>
                </a:ext>
              </a:extLst>
            </p:cNvPr>
            <p:cNvSpPr txBox="1"/>
            <p:nvPr/>
          </p:nvSpPr>
          <p:spPr>
            <a:xfrm>
              <a:off x="6898184" y="22958755"/>
              <a:ext cx="38342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+mj-lt"/>
                  <a:cs typeface="Times New Roman" panose="02020603050405020304" pitchFamily="18" charset="0"/>
                </a:rPr>
                <a:t>2</a:t>
              </a:r>
              <a:r>
                <a:rPr lang="vi-VN" sz="2800" b="1" dirty="0" smtClean="0">
                  <a:latin typeface="+mj-lt"/>
                  <a:cs typeface="Times New Roman" panose="02020603050405020304" pitchFamily="18" charset="0"/>
                </a:rPr>
                <a:t>.</a:t>
              </a:r>
              <a:r>
                <a:rPr lang="en-US" sz="2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đo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ánh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sáng</a:t>
              </a:r>
              <a:endParaRPr lang="vi-VN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188621" y="23495686"/>
              <a:ext cx="2922166" cy="2710946"/>
              <a:chOff x="7359141" y="23866280"/>
              <a:chExt cx="2708459" cy="2512686"/>
            </a:xfrm>
          </p:grpSpPr>
          <p:pic>
            <p:nvPicPr>
              <p:cNvPr id="1038" name="Picture 14" descr="Cảm biến ánh sáng là gì và lợi ích khi sử dụng - Việt Led"/>
              <p:cNvPicPr>
                <a:picLocks noChangeAspect="1" noChangeArrowheads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5" t="14963" r="3586" b="16662"/>
              <a:stretch/>
            </p:blipFill>
            <p:spPr bwMode="auto">
              <a:xfrm>
                <a:off x="7408741" y="23866280"/>
                <a:ext cx="2658859" cy="1991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7" name="Rectangle 216"/>
              <p:cNvSpPr/>
              <p:nvPr/>
            </p:nvSpPr>
            <p:spPr>
              <a:xfrm>
                <a:off x="7359141" y="25978856"/>
                <a:ext cx="21723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Cảm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biến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ánh</a:t>
                </a:r>
                <a:r>
                  <a:rPr lang="en-US" sz="2000" i="1" dirty="0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sáng</a:t>
                </a:r>
                <a:endParaRPr lang="en-US" sz="2000" dirty="0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1340597" y="23387700"/>
              <a:ext cx="2948782" cy="2304494"/>
              <a:chOff x="10672988" y="23938895"/>
              <a:chExt cx="2948782" cy="2304494"/>
            </a:xfrm>
          </p:grpSpPr>
          <p:pic>
            <p:nvPicPr>
              <p:cNvPr id="237" name="Picture 236" descr="cảm biến quang thu phát riêng"/>
              <p:cNvPicPr/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921"/>
              <a:stretch/>
            </p:blipFill>
            <p:spPr bwMode="auto">
              <a:xfrm>
                <a:off x="10672988" y="23938895"/>
                <a:ext cx="2948782" cy="22281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9" name="Rectangle 238"/>
              <p:cNvSpPr/>
              <p:nvPr/>
            </p:nvSpPr>
            <p:spPr>
              <a:xfrm>
                <a:off x="11377836" y="25843279"/>
                <a:ext cx="18806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Cảm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>
                    <a:latin typeface="Times New Roman" panose="02020603050405020304" pitchFamily="18" charset="0"/>
                    <a:ea typeface="Calibri" panose="020F0502020204030204" pitchFamily="34" charset="0"/>
                  </a:rPr>
                  <a:t>biến</a:t>
                </a:r>
                <a:r>
                  <a:rPr lang="en-US" sz="2000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2000" i="1" dirty="0" err="1" smtClean="0">
                    <a:latin typeface="Times New Roman" panose="02020603050405020304" pitchFamily="18" charset="0"/>
                    <a:ea typeface="Calibri" panose="020F0502020204030204" pitchFamily="34" charset="0"/>
                  </a:rPr>
                  <a:t>quang</a:t>
                </a:r>
                <a:endParaRPr lang="en-US" sz="2000" dirty="0"/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A781FBA-D138-4569-BD08-FA6707935793}"/>
                </a:ext>
              </a:extLst>
            </p:cNvPr>
            <p:cNvSpPr txBox="1"/>
            <p:nvPr/>
          </p:nvSpPr>
          <p:spPr>
            <a:xfrm>
              <a:off x="7086058" y="27769733"/>
              <a:ext cx="7384019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vi-VN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 biến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ánh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sáng</a:t>
              </a:r>
              <a:endPara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just">
                <a:lnSpc>
                  <a:spcPct val="115000"/>
                </a:lnSpc>
                <a:spcAft>
                  <a:spcPts val="0"/>
                </a:spcAft>
              </a:pP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Thiết </a:t>
              </a:r>
              <a: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kế thông minh, nhỏ gọn và hiện đại</a:t>
              </a:r>
              <a:endParaRPr lang="en-US" sz="25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>
                <a:lnSpc>
                  <a:spcPct val="115000"/>
                </a:lnSpc>
                <a:spcAft>
                  <a:spcPts val="0"/>
                </a:spcAft>
              </a:pP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Tiết kiệm điện một cách tối ưu</a:t>
              </a:r>
              <a:endParaRPr lang="en-US" sz="25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just">
                <a:lnSpc>
                  <a:spcPct val="115000"/>
                </a:lnSpc>
                <a:spcAft>
                  <a:spcPts val="0"/>
                </a:spcAft>
              </a:pP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Ứng dụng được ở mọi nơi mà không cần phải lo lắng việc phải bật/tắt công 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tắc</a:t>
              </a:r>
              <a:endParaRPr lang="en-US" sz="25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920720" y="27153013"/>
            <a:ext cx="526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Pic</a:t>
            </a:r>
            <a:endParaRPr lang="en-US" sz="2000" dirty="0"/>
          </a:p>
        </p:txBody>
      </p:sp>
      <p:sp>
        <p:nvSpPr>
          <p:cNvPr id="245" name="Rectangle 244"/>
          <p:cNvSpPr/>
          <p:nvPr/>
        </p:nvSpPr>
        <p:spPr>
          <a:xfrm>
            <a:off x="1706434" y="29445761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STM32</a:t>
            </a:r>
            <a:endParaRPr lang="en-US" sz="2000" dirty="0"/>
          </a:p>
        </p:txBody>
      </p:sp>
      <p:sp>
        <p:nvSpPr>
          <p:cNvPr id="246" name="Rectangle 245"/>
          <p:cNvSpPr/>
          <p:nvPr/>
        </p:nvSpPr>
        <p:spPr>
          <a:xfrm>
            <a:off x="1161403" y="27667866"/>
            <a:ext cx="1015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</a:rPr>
              <a:t>Arduino</a:t>
            </a:r>
            <a:endParaRPr lang="en-US" sz="2000" dirty="0"/>
          </a:p>
        </p:txBody>
      </p:sp>
      <p:sp>
        <p:nvSpPr>
          <p:cNvPr id="248" name="Rectangle 247"/>
          <p:cNvSpPr/>
          <p:nvPr/>
        </p:nvSpPr>
        <p:spPr>
          <a:xfrm>
            <a:off x="4595243" y="29145889"/>
            <a:ext cx="683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Psoc</a:t>
            </a:r>
            <a:endParaRPr lang="en-US" sz="2000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201482" y="25658084"/>
            <a:ext cx="7115656" cy="7913108"/>
            <a:chOff x="201482" y="25510599"/>
            <a:chExt cx="7115656" cy="791310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CF5DA6-F18E-498A-A6EE-5243036EC7B0}"/>
                </a:ext>
              </a:extLst>
            </p:cNvPr>
            <p:cNvSpPr txBox="1"/>
            <p:nvPr/>
          </p:nvSpPr>
          <p:spPr>
            <a:xfrm>
              <a:off x="336321" y="25510599"/>
              <a:ext cx="3542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xử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tâm</a:t>
              </a:r>
              <a:endParaRPr lang="vi-VN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2" name="Picture 2" descr="Giới thiệu Arduino UNO R3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21" y="26177076"/>
              <a:ext cx="2707413" cy="146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2" name="Picture 241" descr="https://i0.wp.com/dientuviet.com/wp-content/uploads/2019/06/Pic-16f877a.jpg?fit=1500%2C994&amp;ssl=1"/>
            <p:cNvPicPr/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5" t="8854" r="10122" b="9847"/>
            <a:stretch/>
          </p:blipFill>
          <p:spPr bwMode="auto">
            <a:xfrm>
              <a:off x="3682324" y="26075745"/>
              <a:ext cx="2414905" cy="163131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3" name="Picture 242" descr="Lập trình stm32 trên kit Bluepill"/>
            <p:cNvPicPr/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01" y="28187939"/>
              <a:ext cx="2270125" cy="167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Picture 246" descr="https://ja-bots.com/wp-content/uploads/2021/01/PSOC-5LP-2.jpg"/>
            <p:cNvPicPr/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r="9891"/>
            <a:stretch/>
          </p:blipFill>
          <p:spPr bwMode="auto">
            <a:xfrm>
              <a:off x="3541715" y="28069542"/>
              <a:ext cx="2586664" cy="128867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9A781FBA-D138-4569-BD08-FA6707935793}"/>
                </a:ext>
              </a:extLst>
            </p:cNvPr>
            <p:cNvSpPr txBox="1"/>
            <p:nvPr/>
          </p:nvSpPr>
          <p:spPr>
            <a:xfrm>
              <a:off x="201482" y="29977892"/>
              <a:ext cx="7115656" cy="3445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Arduino</a:t>
              </a:r>
            </a:p>
            <a:p>
              <a:pPr algn="just"/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Rất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dễ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dàng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để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tìm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hiểu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dễ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sử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cho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người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mới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/>
              </a:r>
              <a:b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</a:b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thể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dùng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cả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phần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cứng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,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phần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mềm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và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IDE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nguồn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mở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  <a:p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-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ễ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dàng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để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mở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rộng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và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có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hàng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tá</a:t>
              </a:r>
              <a:r>
                <a:rPr lang="en-US" sz="2500" dirty="0" smtClean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thư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viện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do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người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dùng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đóng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Calibri" panose="020F0502020204030204" pitchFamily="34" charset="0"/>
                </a:rPr>
                <a:t>góp</a:t>
              </a:r>
              <a:r>
                <a:rPr lang="en-US" sz="25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n-US" sz="2500" dirty="0"/>
            </a:p>
            <a:p>
              <a:pPr algn="just"/>
              <a:endParaRPr lang="en-US"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3" name="Rectangle 252"/>
          <p:cNvSpPr/>
          <p:nvPr/>
        </p:nvSpPr>
        <p:spPr>
          <a:xfrm>
            <a:off x="11792268" y="33038915"/>
            <a:ext cx="2021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Module Sim 900A</a:t>
            </a:r>
            <a:endParaRPr lang="en-US" sz="2000" dirty="0"/>
          </a:p>
        </p:txBody>
      </p:sp>
      <p:sp>
        <p:nvSpPr>
          <p:cNvPr id="254" name="Rectangle 253"/>
          <p:cNvSpPr/>
          <p:nvPr/>
        </p:nvSpPr>
        <p:spPr>
          <a:xfrm>
            <a:off x="7970088" y="33013075"/>
            <a:ext cx="2375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Module </a:t>
            </a:r>
            <a:r>
              <a:rPr lang="en-US" sz="2000" i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wifi</a:t>
            </a:r>
            <a:r>
              <a:rPr lang="en-US" sz="20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Esp8266</a:t>
            </a:r>
            <a:endParaRPr lang="en-US" sz="20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7475620" y="31127410"/>
            <a:ext cx="7642298" cy="4978282"/>
            <a:chOff x="7328135" y="30625964"/>
            <a:chExt cx="7642298" cy="4978282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ECF5DA6-F18E-498A-A6EE-5243036EC7B0}"/>
                </a:ext>
              </a:extLst>
            </p:cNvPr>
            <p:cNvSpPr txBox="1"/>
            <p:nvPr/>
          </p:nvSpPr>
          <p:spPr>
            <a:xfrm>
              <a:off x="7411531" y="30625964"/>
              <a:ext cx="25298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8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giám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sát</a:t>
              </a:r>
              <a:endParaRPr lang="vi-VN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1" name="Picture 250" descr="https://salt.tikicdn.com/cache/w1200/ts/product/5c/39/b3/ba1aad56d62a04338f3e6fc5668f6c9f.jpg"/>
            <p:cNvPicPr/>
            <p:nvPr/>
          </p:nvPicPr>
          <p:blipFill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93" b="27420"/>
            <a:stretch/>
          </p:blipFill>
          <p:spPr bwMode="auto">
            <a:xfrm>
              <a:off x="7328135" y="31182669"/>
              <a:ext cx="3543300" cy="18859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2" name="Picture 251" descr="SIM900(A) Mini"/>
            <p:cNvPicPr/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6313" r="7605" b="8638"/>
            <a:stretch/>
          </p:blipFill>
          <p:spPr bwMode="auto">
            <a:xfrm>
              <a:off x="11404858" y="31291737"/>
              <a:ext cx="2598057" cy="174171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A781FBA-D138-4569-BD08-FA6707935793}"/>
                </a:ext>
              </a:extLst>
            </p:cNvPr>
            <p:cNvSpPr txBox="1"/>
            <p:nvPr/>
          </p:nvSpPr>
          <p:spPr>
            <a:xfrm>
              <a:off x="7586414" y="33415185"/>
              <a:ext cx="7384019" cy="218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Module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wifi</a:t>
              </a:r>
              <a:endPara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Truyền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tải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dữ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liệu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nhanh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chóng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/>
              </a:r>
              <a:b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</a:br>
              <a: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Không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tốn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chi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phí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duy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trì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5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Hỗ </a:t>
              </a:r>
              <a:r>
                <a:rPr lang="vi-VN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trợ bảo mật cao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5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711184" y="36474536"/>
            <a:ext cx="6632321" cy="5335624"/>
            <a:chOff x="7711184" y="36209064"/>
            <a:chExt cx="6632321" cy="5335624"/>
          </a:xfrm>
        </p:grpSpPr>
        <p:grpSp>
          <p:nvGrpSpPr>
            <p:cNvPr id="99" name="Group 98"/>
            <p:cNvGrpSpPr/>
            <p:nvPr/>
          </p:nvGrpSpPr>
          <p:grpSpPr>
            <a:xfrm>
              <a:off x="7711184" y="36209064"/>
              <a:ext cx="6632321" cy="3026092"/>
              <a:chOff x="22464795" y="17138626"/>
              <a:chExt cx="6632321" cy="3026092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269F6ADA-0C7C-4CBC-A2A8-26DF9580776D}"/>
                  </a:ext>
                </a:extLst>
              </p:cNvPr>
              <p:cNvSpPr txBox="1"/>
              <p:nvPr/>
            </p:nvSpPr>
            <p:spPr>
              <a:xfrm>
                <a:off x="22464795" y="17138626"/>
                <a:ext cx="24216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u="sng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Khối</a:t>
                </a:r>
                <a:r>
                  <a:rPr lang="en-US" sz="2800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u="sng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đèn</a:t>
                </a:r>
                <a:endParaRPr lang="vi-VN" sz="28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48" name="Picture 24" descr="LED hắt 3 bóng 3609 mắt 5730 siêu sáng"/>
              <p:cNvPicPr>
                <a:picLocks noChangeAspect="1" noChangeArrowheads="1"/>
              </p:cNvPicPr>
              <p:nvPr/>
            </p:nvPicPr>
            <p:blipFill rotWithShape="1"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58"/>
              <a:stretch/>
            </p:blipFill>
            <p:spPr bwMode="auto">
              <a:xfrm>
                <a:off x="26379260" y="17674013"/>
                <a:ext cx="2717856" cy="2490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Cấu tạo và sơ đồ nguyên lý hoạt động của bóng đèn sợi đốt từ A - Z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653" y="37126806"/>
              <a:ext cx="3490265" cy="1976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A781FBA-D138-4569-BD08-FA6707935793}"/>
                </a:ext>
              </a:extLst>
            </p:cNvPr>
            <p:cNvSpPr txBox="1"/>
            <p:nvPr/>
          </p:nvSpPr>
          <p:spPr>
            <a:xfrm>
              <a:off x="7908823" y="39355627"/>
              <a:ext cx="6330550" cy="2189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Đèn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led</a:t>
              </a:r>
            </a:p>
            <a:p>
              <a:pPr algn="just"/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Tiết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kiệm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năng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lượng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Sử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trong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thời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gian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dài</a:t>
              </a:r>
              <a:r>
                <a:rPr lang="vi-VN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Hiệu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suất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sử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cao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5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57036" y="37263992"/>
            <a:ext cx="5512683" cy="5154504"/>
            <a:chOff x="298042" y="37175501"/>
            <a:chExt cx="5512683" cy="5154504"/>
          </a:xfrm>
        </p:grpSpPr>
        <p:pic>
          <p:nvPicPr>
            <p:cNvPr id="257" name="Picture 256" descr="Còi Buzzer 5V – Passive Buzzer"/>
            <p:cNvPicPr/>
            <p:nvPr/>
          </p:nvPicPr>
          <p:blipFill rotWithShape="1"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0" t="3016" r="3486" b="5988"/>
            <a:stretch/>
          </p:blipFill>
          <p:spPr bwMode="auto">
            <a:xfrm>
              <a:off x="694138" y="37805097"/>
              <a:ext cx="2379562" cy="232891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466228" y="40160180"/>
              <a:ext cx="5344497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Nguồn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: 3.5V - 5.5V</a:t>
              </a:r>
              <a:endParaRPr lang="en-US" sz="25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lvl="0" algn="just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Dòng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điện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tiêu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thụ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: &lt;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25mA</a:t>
              </a:r>
            </a:p>
            <a:p>
              <a:pPr lvl="0" algn="just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Tần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số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cộng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hưởng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: 2300Hz ± 500Hz</a:t>
              </a:r>
              <a:endParaRPr lang="en-US" sz="25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lvl="0" algn="just">
                <a:lnSpc>
                  <a:spcPct val="115000"/>
                </a:lnSpc>
                <a:spcAft>
                  <a:spcPts val="800"/>
                </a:spcAft>
                <a:buSzPts val="1000"/>
                <a:tabLst>
                  <a:tab pos="457200" algn="l"/>
                </a:tabLst>
              </a:pP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- </a:t>
              </a:r>
              <a:r>
                <a:rPr lang="en-US" sz="2500" dirty="0" err="1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Biên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độ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âm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5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thanh</a:t>
              </a:r>
              <a:r>
                <a:rPr lang="en-US" sz="25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: &gt;80 </a:t>
              </a:r>
              <a:r>
                <a:rPr lang="en-US" sz="2500" dirty="0" smtClean="0">
                  <a:latin typeface="Times New Roman" panose="02020603050405020304" pitchFamily="18" charset="0"/>
                  <a:ea typeface="Times New Roman" panose="02020603050405020304" pitchFamily="18" charset="0"/>
                </a:rPr>
                <a:t>dB</a:t>
              </a:r>
              <a:endParaRPr lang="en-US" sz="2500" dirty="0"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9F6ADA-0C7C-4CBC-A2A8-26DF9580776D}"/>
                </a:ext>
              </a:extLst>
            </p:cNvPr>
            <p:cNvSpPr txBox="1"/>
            <p:nvPr/>
          </p:nvSpPr>
          <p:spPr>
            <a:xfrm>
              <a:off x="298042" y="37175501"/>
              <a:ext cx="2421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</a:t>
              </a:r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28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u="sng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đèn</a:t>
              </a:r>
              <a:endParaRPr lang="vi-VN" sz="28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9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4079</TotalTime>
  <Words>674</Words>
  <Application>Microsoft Office PowerPoint</Application>
  <PresentationFormat>Custom</PresentationFormat>
  <Paragraphs>123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Nghiên cứu khoa học sinh viên năm 2021-2022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trrfefefefefefef</dc:title>
  <dc:creator>vinh pham</dc:creator>
  <cp:lastModifiedBy>DangVanTung</cp:lastModifiedBy>
  <cp:revision>243</cp:revision>
  <dcterms:created xsi:type="dcterms:W3CDTF">2019-04-10T03:55:31Z</dcterms:created>
  <dcterms:modified xsi:type="dcterms:W3CDTF">2022-06-15T18:21:06Z</dcterms:modified>
</cp:coreProperties>
</file>